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731F7C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80203"/>
            <a:ext cx="3945636" cy="45067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731F7C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731F7C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731F7C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3064" y="921511"/>
            <a:ext cx="265176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731F7C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3064" y="2089149"/>
            <a:ext cx="13844269" cy="6563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jpg"/><Relationship Id="rId6" Type="http://schemas.openxmlformats.org/officeDocument/2006/relationships/image" Target="../media/image64.jp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70.jpg"/><Relationship Id="rId6" Type="http://schemas.openxmlformats.org/officeDocument/2006/relationships/image" Target="../media/image71.jpg"/><Relationship Id="rId7" Type="http://schemas.openxmlformats.org/officeDocument/2006/relationships/image" Target="../media/image72.png"/><Relationship Id="rId8" Type="http://schemas.openxmlformats.org/officeDocument/2006/relationships/image" Target="../media/image69.png"/><Relationship Id="rId9" Type="http://schemas.openxmlformats.org/officeDocument/2006/relationships/image" Target="../media/image7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74.jpg"/><Relationship Id="rId6" Type="http://schemas.openxmlformats.org/officeDocument/2006/relationships/image" Target="../media/image75.jp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78.jpg"/><Relationship Id="rId6" Type="http://schemas.openxmlformats.org/officeDocument/2006/relationships/image" Target="../media/image79.jp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82.jpg"/><Relationship Id="rId6" Type="http://schemas.openxmlformats.org/officeDocument/2006/relationships/image" Target="../media/image83.jp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jp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jpg"/><Relationship Id="rId7" Type="http://schemas.openxmlformats.org/officeDocument/2006/relationships/image" Target="../media/image44.jp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jpg"/><Relationship Id="rId5" Type="http://schemas.openxmlformats.org/officeDocument/2006/relationships/image" Target="../media/image5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4380" y="0"/>
            <a:ext cx="17533620" cy="10287000"/>
            <a:chOff x="754380" y="0"/>
            <a:chExt cx="1753362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380" y="6456553"/>
              <a:ext cx="3204210" cy="15880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7747" y="6456553"/>
              <a:ext cx="1118615" cy="158800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7056" y="6456553"/>
              <a:ext cx="7073392" cy="15880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380" y="8018424"/>
              <a:ext cx="12936982" cy="158826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5409" y="0"/>
              <a:ext cx="8538083" cy="76051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6450" y="1034441"/>
              <a:ext cx="2333723" cy="256651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10382" y="6701155"/>
              <a:ext cx="2277617" cy="3585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03727"/>
            <a:ext cx="2305981" cy="51058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1629" y="0"/>
            <a:ext cx="5362300" cy="29097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05541" y="8719792"/>
            <a:ext cx="1582457" cy="156720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9504" y="3080004"/>
            <a:ext cx="4957572" cy="471525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70207" y="3080004"/>
            <a:ext cx="4568952" cy="471525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700" y="1021410"/>
            <a:ext cx="8065389" cy="1077772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4911852" y="8215883"/>
            <a:ext cx="2183765" cy="1941195"/>
            <a:chOff x="4911852" y="8215883"/>
            <a:chExt cx="2183765" cy="1941195"/>
          </a:xfrm>
        </p:grpSpPr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9934" y="8215883"/>
              <a:ext cx="1978787" cy="97566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1852" y="9181185"/>
              <a:ext cx="2183511" cy="97536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3003021" y="8292388"/>
            <a:ext cx="2132330" cy="1941195"/>
            <a:chOff x="13003021" y="8292388"/>
            <a:chExt cx="2132330" cy="1941195"/>
          </a:xfrm>
        </p:grpSpPr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03021" y="8292388"/>
              <a:ext cx="2132076" cy="97566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43101" y="9257690"/>
              <a:ext cx="847344" cy="975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03727"/>
            <a:ext cx="2305981" cy="51058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1629" y="0"/>
            <a:ext cx="5362300" cy="29097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05541" y="8719792"/>
            <a:ext cx="1582457" cy="156720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3080006"/>
            <a:ext cx="4887468" cy="471525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76076" y="3080004"/>
            <a:ext cx="5157216" cy="471525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4996307" y="8215883"/>
            <a:ext cx="1975485" cy="1941195"/>
            <a:chOff x="4996307" y="8215883"/>
            <a:chExt cx="1975485" cy="1941195"/>
          </a:xfrm>
        </p:grpSpPr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6307" y="8215883"/>
              <a:ext cx="1975485" cy="97566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3903" y="9181185"/>
              <a:ext cx="847344" cy="975360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76710" y="8292388"/>
            <a:ext cx="5626353" cy="9756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03727"/>
            <a:ext cx="2305981" cy="51058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1629" y="0"/>
            <a:ext cx="5362300" cy="29097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05541" y="8719792"/>
            <a:ext cx="1582457" cy="156720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3080004"/>
            <a:ext cx="4887468" cy="471525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29416" y="3080004"/>
            <a:ext cx="5103876" cy="471525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08932" y="8215883"/>
            <a:ext cx="3147567" cy="97566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15900" y="8292388"/>
            <a:ext cx="2349246" cy="9756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03727"/>
            <a:ext cx="2305981" cy="51058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1629" y="0"/>
            <a:ext cx="5362300" cy="29097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05541" y="8719792"/>
            <a:ext cx="1582457" cy="156720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3080004"/>
            <a:ext cx="4887468" cy="471525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59668" y="3080004"/>
            <a:ext cx="5588508" cy="471525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89880" y="8215883"/>
            <a:ext cx="2240661" cy="97566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75614" y="8292388"/>
            <a:ext cx="1699259" cy="9756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03727"/>
            <a:ext cx="2305981" cy="51058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1629" y="0"/>
            <a:ext cx="5362300" cy="29097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05541" y="8719792"/>
            <a:ext cx="1582457" cy="156720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3080004"/>
            <a:ext cx="4887468" cy="471525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95176" y="3080004"/>
            <a:ext cx="4317491" cy="471525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55159" y="8215883"/>
            <a:ext cx="2078355" cy="97566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2398629" y="8292388"/>
            <a:ext cx="3555365" cy="1941195"/>
            <a:chOff x="12398629" y="8292388"/>
            <a:chExt cx="3555365" cy="1941195"/>
          </a:xfrm>
        </p:grpSpPr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98629" y="8292388"/>
              <a:ext cx="3555238" cy="97566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49605" y="9257690"/>
              <a:ext cx="1517903" cy="975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D135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386320" cy="3720465"/>
            <a:chOff x="0" y="0"/>
            <a:chExt cx="7386320" cy="37204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386319" cy="372033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371" y="1807413"/>
              <a:ext cx="5564632" cy="121950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823671" y="3506908"/>
            <a:ext cx="11486515" cy="48266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116399"/>
              </a:lnSpc>
              <a:spcBef>
                <a:spcPts val="110"/>
              </a:spcBef>
            </a:pPr>
            <a:r>
              <a:rPr dirty="0" sz="3850" spc="-195">
                <a:solidFill>
                  <a:srgbClr val="FFFFFF"/>
                </a:solidFill>
                <a:latin typeface="Trebuchet MS"/>
                <a:cs typeface="Trebuchet MS"/>
              </a:rPr>
              <a:t>Real-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385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Hand</a:t>
            </a:r>
            <a:r>
              <a:rPr dirty="0" sz="385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95">
                <a:solidFill>
                  <a:srgbClr val="FFFFFF"/>
                </a:solidFill>
                <a:latin typeface="Trebuchet MS"/>
                <a:cs typeface="Trebuchet MS"/>
              </a:rPr>
              <a:t>Gesture</a:t>
            </a:r>
            <a:r>
              <a:rPr dirty="0" sz="38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65">
                <a:solidFill>
                  <a:srgbClr val="FFFFFF"/>
                </a:solidFill>
                <a:latin typeface="Trebuchet MS"/>
                <a:cs typeface="Trebuchet MS"/>
              </a:rPr>
              <a:t>Recognition</a:t>
            </a:r>
            <a:r>
              <a:rPr dirty="0" sz="385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38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85">
                <a:solidFill>
                  <a:srgbClr val="FFFFFF"/>
                </a:solidFill>
                <a:latin typeface="Trebuchet MS"/>
                <a:cs typeface="Trebuchet MS"/>
              </a:rPr>
              <a:t>TensorFlow </a:t>
            </a:r>
            <a:r>
              <a:rPr dirty="0" sz="39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9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FFFFFF"/>
                </a:solidFill>
                <a:latin typeface="Trebuchet MS"/>
                <a:cs typeface="Trebuchet MS"/>
              </a:rPr>
              <a:t>OpenCV</a:t>
            </a:r>
            <a:r>
              <a:rPr dirty="0" sz="39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70">
                <a:solidFill>
                  <a:srgbClr val="FFFFFF"/>
                </a:solidFill>
                <a:latin typeface="Trebuchet MS"/>
                <a:cs typeface="Trebuchet MS"/>
              </a:rPr>
              <a:t>represents</a:t>
            </a:r>
            <a:r>
              <a:rPr dirty="0" sz="39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85">
                <a:solidFill>
                  <a:srgbClr val="FFFFFF"/>
                </a:solidFill>
                <a:latin typeface="Trebuchet MS"/>
                <a:cs typeface="Trebuchet MS"/>
              </a:rPr>
              <a:t>significant</a:t>
            </a:r>
            <a:r>
              <a:rPr dirty="0" sz="39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FFFFFF"/>
                </a:solidFill>
                <a:latin typeface="Trebuchet MS"/>
                <a:cs typeface="Trebuchet MS"/>
              </a:rPr>
              <a:t>step</a:t>
            </a:r>
            <a:r>
              <a:rPr dirty="0" sz="39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30">
                <a:solidFill>
                  <a:srgbClr val="FFFFFF"/>
                </a:solidFill>
                <a:latin typeface="Trebuchet MS"/>
                <a:cs typeface="Trebuchet MS"/>
              </a:rPr>
              <a:t>forward</a:t>
            </a:r>
            <a:r>
              <a:rPr dirty="0" sz="39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3850" spc="-105">
                <a:solidFill>
                  <a:srgbClr val="FFFFFF"/>
                </a:solidFill>
                <a:latin typeface="Trebuchet MS"/>
                <a:cs typeface="Trebuchet MS"/>
              </a:rPr>
              <a:t>human-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computer</a:t>
            </a:r>
            <a:r>
              <a:rPr dirty="0" sz="3850" spc="55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interaction.</a:t>
            </a:r>
            <a:r>
              <a:rPr dirty="0" sz="3850" spc="65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850" spc="6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fusion</a:t>
            </a:r>
            <a:r>
              <a:rPr dirty="0" sz="3850" spc="7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850" spc="55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3850" spc="-35">
                <a:solidFill>
                  <a:srgbClr val="FFFFFF"/>
                </a:solidFill>
                <a:latin typeface="Trebuchet MS"/>
                <a:cs typeface="Trebuchet MS"/>
              </a:rPr>
              <a:t>deep </a:t>
            </a:r>
            <a:r>
              <a:rPr dirty="0" sz="3850" spc="-7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8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75">
                <a:solidFill>
                  <a:srgbClr val="FFFFFF"/>
                </a:solidFill>
                <a:latin typeface="Trebuchet MS"/>
                <a:cs typeface="Trebuchet MS"/>
              </a:rPr>
              <a:t>computer</a:t>
            </a:r>
            <a:r>
              <a:rPr dirty="0" sz="38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r>
              <a:rPr dirty="0" sz="38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80">
                <a:solidFill>
                  <a:srgbClr val="FFFFFF"/>
                </a:solidFill>
                <a:latin typeface="Trebuchet MS"/>
                <a:cs typeface="Trebuchet MS"/>
              </a:rPr>
              <a:t>technologies</a:t>
            </a:r>
            <a:r>
              <a:rPr dirty="0" sz="38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holds</a:t>
            </a:r>
            <a:r>
              <a:rPr dirty="0" sz="38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85">
                <a:solidFill>
                  <a:srgbClr val="FFFFFF"/>
                </a:solidFill>
                <a:latin typeface="Trebuchet MS"/>
                <a:cs typeface="Trebuchet MS"/>
              </a:rPr>
              <a:t>great </a:t>
            </a:r>
            <a:r>
              <a:rPr dirty="0" sz="3900">
                <a:solidFill>
                  <a:srgbClr val="FFFFFF"/>
                </a:solidFill>
                <a:latin typeface="Trebuchet MS"/>
                <a:cs typeface="Trebuchet MS"/>
              </a:rPr>
              <a:t>promise</a:t>
            </a:r>
            <a:r>
              <a:rPr dirty="0" sz="39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9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9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40">
                <a:solidFill>
                  <a:srgbClr val="FFFFFF"/>
                </a:solidFill>
                <a:latin typeface="Trebuchet MS"/>
                <a:cs typeface="Trebuchet MS"/>
              </a:rPr>
              <a:t>evolution</a:t>
            </a:r>
            <a:r>
              <a:rPr dirty="0" sz="39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9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100">
                <a:solidFill>
                  <a:srgbClr val="FFFFFF"/>
                </a:solidFill>
                <a:latin typeface="Trebuchet MS"/>
                <a:cs typeface="Trebuchet MS"/>
              </a:rPr>
              <a:t>intuitive</a:t>
            </a:r>
            <a:r>
              <a:rPr dirty="0" sz="39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9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-125">
                <a:solidFill>
                  <a:srgbClr val="FFFFFF"/>
                </a:solidFill>
                <a:latin typeface="Trebuchet MS"/>
                <a:cs typeface="Trebuchet MS"/>
              </a:rPr>
              <a:t>immersive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dirty="0" sz="3850" spc="5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00">
                <a:solidFill>
                  <a:srgbClr val="FFFFFF"/>
                </a:solidFill>
                <a:latin typeface="Trebuchet MS"/>
                <a:cs typeface="Trebuchet MS"/>
              </a:rPr>
              <a:t>experiences,</a:t>
            </a:r>
            <a:r>
              <a:rPr dirty="0" sz="3850" spc="5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paving</a:t>
            </a:r>
            <a:r>
              <a:rPr dirty="0" sz="3850" spc="5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850" spc="5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dirty="0" sz="3850" spc="5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850" spc="5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50" spc="5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25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dirty="0" sz="3850" spc="-165">
                <a:solidFill>
                  <a:srgbClr val="FFFFFF"/>
                </a:solidFill>
                <a:latin typeface="Trebuchet MS"/>
                <a:cs typeface="Trebuchet MS"/>
              </a:rPr>
              <a:t>interconnected</a:t>
            </a:r>
            <a:r>
              <a:rPr dirty="0" sz="385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6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85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45">
                <a:solidFill>
                  <a:srgbClr val="FFFFFF"/>
                </a:solidFill>
                <a:latin typeface="Trebuchet MS"/>
                <a:cs typeface="Trebuchet MS"/>
              </a:rPr>
              <a:t>accessible</a:t>
            </a:r>
            <a:r>
              <a:rPr dirty="0" sz="3850" spc="-4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65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dirty="0" sz="3850" spc="-4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50" spc="-1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endParaRPr sz="385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019923"/>
            <a:ext cx="3250539" cy="2267076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2801600" y="1009141"/>
            <a:ext cx="5486400" cy="7459980"/>
            <a:chOff x="12801600" y="1009141"/>
            <a:chExt cx="5486400" cy="745998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600" y="1818131"/>
              <a:ext cx="4777740" cy="665073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07053" y="1009141"/>
              <a:ext cx="1980946" cy="6057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D13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0188" y="8687307"/>
            <a:ext cx="2814065" cy="15996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445" y="0"/>
            <a:ext cx="4356595" cy="182778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065397"/>
            <a:ext cx="5509387" cy="6221600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4453128" y="0"/>
            <a:ext cx="13835380" cy="10287000"/>
            <a:chOff x="4453128" y="0"/>
            <a:chExt cx="13835380" cy="1028700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7462" y="0"/>
              <a:ext cx="7860538" cy="476999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5177" y="4386960"/>
              <a:ext cx="5822823" cy="590003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3128" y="4165091"/>
              <a:ext cx="10425176" cy="1982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9685" y="7089393"/>
            <a:ext cx="2867857" cy="318562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31825" y="0"/>
            <a:ext cx="4156174" cy="329491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117129"/>
            <a:ext cx="6645316" cy="516986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12443"/>
            <a:ext cx="10764520" cy="3801745"/>
            <a:chOff x="0" y="12443"/>
            <a:chExt cx="10764520" cy="3801745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443"/>
              <a:ext cx="2562829" cy="38015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4638" y="1021410"/>
              <a:ext cx="8199627" cy="107777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551938" y="3144113"/>
            <a:ext cx="12463780" cy="3988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5600" spc="-160">
                <a:latin typeface="Trebuchet MS"/>
                <a:cs typeface="Trebuchet MS"/>
              </a:rPr>
              <a:t>Design</a:t>
            </a:r>
            <a:r>
              <a:rPr dirty="0" sz="5600" spc="-650">
                <a:latin typeface="Trebuchet MS"/>
                <a:cs typeface="Trebuchet MS"/>
              </a:rPr>
              <a:t> </a:t>
            </a:r>
            <a:r>
              <a:rPr dirty="0" sz="5600" spc="-155">
                <a:latin typeface="Trebuchet MS"/>
                <a:cs typeface="Trebuchet MS"/>
              </a:rPr>
              <a:t>a</a:t>
            </a:r>
            <a:r>
              <a:rPr dirty="0" sz="5600" spc="-655">
                <a:latin typeface="Trebuchet MS"/>
                <a:cs typeface="Trebuchet MS"/>
              </a:rPr>
              <a:t> </a:t>
            </a:r>
            <a:r>
              <a:rPr dirty="0" sz="5600" spc="-190">
                <a:latin typeface="Trebuchet MS"/>
                <a:cs typeface="Trebuchet MS"/>
              </a:rPr>
              <a:t>system</a:t>
            </a:r>
            <a:r>
              <a:rPr dirty="0" sz="5600" spc="-645">
                <a:latin typeface="Trebuchet MS"/>
                <a:cs typeface="Trebuchet MS"/>
              </a:rPr>
              <a:t> </a:t>
            </a:r>
            <a:r>
              <a:rPr dirty="0" sz="5600" spc="-305">
                <a:latin typeface="Trebuchet MS"/>
                <a:cs typeface="Trebuchet MS"/>
              </a:rPr>
              <a:t>for</a:t>
            </a:r>
            <a:r>
              <a:rPr dirty="0" sz="5600" spc="-650">
                <a:latin typeface="Trebuchet MS"/>
                <a:cs typeface="Trebuchet MS"/>
              </a:rPr>
              <a:t> </a:t>
            </a:r>
            <a:r>
              <a:rPr dirty="0" sz="5600" spc="-335">
                <a:latin typeface="Trebuchet MS"/>
                <a:cs typeface="Trebuchet MS"/>
              </a:rPr>
              <a:t>real-</a:t>
            </a:r>
            <a:r>
              <a:rPr dirty="0" sz="5600" spc="-295">
                <a:latin typeface="Trebuchet MS"/>
                <a:cs typeface="Trebuchet MS"/>
              </a:rPr>
              <a:t>time</a:t>
            </a:r>
            <a:r>
              <a:rPr dirty="0" sz="5600" spc="-680">
                <a:latin typeface="Trebuchet MS"/>
                <a:cs typeface="Trebuchet MS"/>
              </a:rPr>
              <a:t> </a:t>
            </a:r>
            <a:r>
              <a:rPr dirty="0" sz="5600" spc="-120">
                <a:latin typeface="Trebuchet MS"/>
                <a:cs typeface="Trebuchet MS"/>
              </a:rPr>
              <a:t>sign</a:t>
            </a:r>
            <a:r>
              <a:rPr dirty="0" sz="5600" spc="-640">
                <a:latin typeface="Trebuchet MS"/>
                <a:cs typeface="Trebuchet MS"/>
              </a:rPr>
              <a:t> </a:t>
            </a:r>
            <a:r>
              <a:rPr dirty="0" sz="5600" spc="-120">
                <a:latin typeface="Trebuchet MS"/>
                <a:cs typeface="Trebuchet MS"/>
              </a:rPr>
              <a:t>language </a:t>
            </a:r>
            <a:r>
              <a:rPr dirty="0" sz="5600" spc="-280">
                <a:latin typeface="Trebuchet MS"/>
                <a:cs typeface="Trebuchet MS"/>
              </a:rPr>
              <a:t>interpretation</a:t>
            </a:r>
            <a:r>
              <a:rPr dirty="0" sz="5600" spc="-700">
                <a:latin typeface="Trebuchet MS"/>
                <a:cs typeface="Trebuchet MS"/>
              </a:rPr>
              <a:t> </a:t>
            </a:r>
            <a:r>
              <a:rPr dirty="0" sz="5600" spc="-120">
                <a:latin typeface="Trebuchet MS"/>
                <a:cs typeface="Trebuchet MS"/>
              </a:rPr>
              <a:t>using</a:t>
            </a:r>
            <a:r>
              <a:rPr dirty="0" sz="5600" spc="-660">
                <a:latin typeface="Trebuchet MS"/>
                <a:cs typeface="Trebuchet MS"/>
              </a:rPr>
              <a:t> </a:t>
            </a:r>
            <a:r>
              <a:rPr dirty="0" sz="5600" spc="-155">
                <a:latin typeface="Trebuchet MS"/>
                <a:cs typeface="Trebuchet MS"/>
              </a:rPr>
              <a:t>a</a:t>
            </a:r>
            <a:r>
              <a:rPr dirty="0" sz="5600" spc="-660">
                <a:latin typeface="Trebuchet MS"/>
                <a:cs typeface="Trebuchet MS"/>
              </a:rPr>
              <a:t> </a:t>
            </a:r>
            <a:r>
              <a:rPr dirty="0" sz="5600" spc="-305">
                <a:latin typeface="Trebuchet MS"/>
                <a:cs typeface="Trebuchet MS"/>
              </a:rPr>
              <a:t>webcam,</a:t>
            </a:r>
            <a:r>
              <a:rPr dirty="0" sz="5600" spc="-685">
                <a:latin typeface="Trebuchet MS"/>
                <a:cs typeface="Trebuchet MS"/>
              </a:rPr>
              <a:t> </a:t>
            </a:r>
            <a:r>
              <a:rPr dirty="0" sz="5600" spc="-10">
                <a:latin typeface="Trebuchet MS"/>
                <a:cs typeface="Trebuchet MS"/>
              </a:rPr>
              <a:t>enabling </a:t>
            </a:r>
            <a:r>
              <a:rPr dirty="0" sz="5600" spc="-170">
                <a:latin typeface="Trebuchet MS"/>
                <a:cs typeface="Trebuchet MS"/>
              </a:rPr>
              <a:t>seamless</a:t>
            </a:r>
            <a:r>
              <a:rPr dirty="0" sz="5600" spc="-645">
                <a:latin typeface="Trebuchet MS"/>
                <a:cs typeface="Trebuchet MS"/>
              </a:rPr>
              <a:t> </a:t>
            </a:r>
            <a:r>
              <a:rPr dirty="0" sz="5600" spc="-200">
                <a:latin typeface="Trebuchet MS"/>
                <a:cs typeface="Trebuchet MS"/>
              </a:rPr>
              <a:t>communication</a:t>
            </a:r>
            <a:r>
              <a:rPr dirty="0" sz="5600" spc="-635">
                <a:latin typeface="Trebuchet MS"/>
                <a:cs typeface="Trebuchet MS"/>
              </a:rPr>
              <a:t> </a:t>
            </a:r>
            <a:r>
              <a:rPr dirty="0" sz="5600" spc="-305">
                <a:latin typeface="Trebuchet MS"/>
                <a:cs typeface="Trebuchet MS"/>
              </a:rPr>
              <a:t>for</a:t>
            </a:r>
            <a:r>
              <a:rPr dirty="0" sz="5600" spc="-640">
                <a:latin typeface="Trebuchet MS"/>
                <a:cs typeface="Trebuchet MS"/>
              </a:rPr>
              <a:t> </a:t>
            </a:r>
            <a:r>
              <a:rPr dirty="0" sz="5600" spc="-65">
                <a:latin typeface="Trebuchet MS"/>
                <a:cs typeface="Trebuchet MS"/>
              </a:rPr>
              <a:t>individuals </a:t>
            </a:r>
            <a:r>
              <a:rPr dirty="0" sz="5600" spc="-275">
                <a:latin typeface="Trebuchet MS"/>
                <a:cs typeface="Trebuchet MS"/>
              </a:rPr>
              <a:t>with</a:t>
            </a:r>
            <a:r>
              <a:rPr dirty="0" sz="5600" spc="-670">
                <a:latin typeface="Trebuchet MS"/>
                <a:cs typeface="Trebuchet MS"/>
              </a:rPr>
              <a:t> </a:t>
            </a:r>
            <a:r>
              <a:rPr dirty="0" sz="5600" spc="-220">
                <a:latin typeface="Trebuchet MS"/>
                <a:cs typeface="Trebuchet MS"/>
              </a:rPr>
              <a:t>hearing</a:t>
            </a:r>
            <a:r>
              <a:rPr dirty="0" sz="5600" spc="-655">
                <a:latin typeface="Trebuchet MS"/>
                <a:cs typeface="Trebuchet MS"/>
              </a:rPr>
              <a:t> </a:t>
            </a:r>
            <a:r>
              <a:rPr dirty="0" sz="5600" spc="-130">
                <a:latin typeface="Trebuchet MS"/>
                <a:cs typeface="Trebuchet MS"/>
              </a:rPr>
              <a:t>and</a:t>
            </a:r>
            <a:r>
              <a:rPr dirty="0" sz="5600" spc="-660">
                <a:latin typeface="Trebuchet MS"/>
                <a:cs typeface="Trebuchet MS"/>
              </a:rPr>
              <a:t> </a:t>
            </a:r>
            <a:r>
              <a:rPr dirty="0" sz="5600" spc="-210">
                <a:latin typeface="Trebuchet MS"/>
                <a:cs typeface="Trebuchet MS"/>
              </a:rPr>
              <a:t>speech</a:t>
            </a:r>
            <a:r>
              <a:rPr dirty="0" sz="5600" spc="-665">
                <a:latin typeface="Trebuchet MS"/>
                <a:cs typeface="Trebuchet MS"/>
              </a:rPr>
              <a:t> </a:t>
            </a:r>
            <a:r>
              <a:rPr dirty="0" sz="5600" spc="-275">
                <a:latin typeface="Trebuchet MS"/>
                <a:cs typeface="Trebuchet MS"/>
              </a:rPr>
              <a:t>impairments.</a:t>
            </a:r>
            <a:endParaRPr sz="5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5"/>
              <a:t>Objective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8400"/>
              </a:lnSpc>
              <a:spcBef>
                <a:spcPts val="100"/>
              </a:spcBef>
            </a:pPr>
            <a:r>
              <a:rPr dirty="0" spc="-114"/>
              <a:t>Develop</a:t>
            </a:r>
            <a:r>
              <a:rPr dirty="0" spc="-145"/>
              <a:t> </a:t>
            </a:r>
            <a:r>
              <a:rPr dirty="0"/>
              <a:t>a</a:t>
            </a:r>
            <a:r>
              <a:rPr dirty="0" spc="-170"/>
              <a:t> </a:t>
            </a:r>
            <a:r>
              <a:rPr dirty="0" spc="-200"/>
              <a:t>real-</a:t>
            </a:r>
            <a:r>
              <a:rPr dirty="0" spc="-170"/>
              <a:t>time</a:t>
            </a:r>
            <a:r>
              <a:rPr dirty="0" spc="-85"/>
              <a:t> </a:t>
            </a:r>
            <a:r>
              <a:rPr dirty="0" spc="-20"/>
              <a:t>hand</a:t>
            </a:r>
            <a:r>
              <a:rPr dirty="0" spc="-140"/>
              <a:t> </a:t>
            </a:r>
            <a:r>
              <a:rPr dirty="0" spc="-135"/>
              <a:t>gesture</a:t>
            </a:r>
            <a:r>
              <a:rPr dirty="0" spc="-120"/>
              <a:t> </a:t>
            </a:r>
            <a:r>
              <a:rPr dirty="0" spc="-125"/>
              <a:t>recognition</a:t>
            </a:r>
            <a:r>
              <a:rPr dirty="0" spc="-135"/>
              <a:t> </a:t>
            </a:r>
            <a:r>
              <a:rPr dirty="0" spc="-95"/>
              <a:t>system</a:t>
            </a:r>
            <a:r>
              <a:rPr dirty="0" spc="-140"/>
              <a:t> </a:t>
            </a:r>
            <a:r>
              <a:rPr dirty="0" spc="-30"/>
              <a:t>using</a:t>
            </a:r>
            <a:r>
              <a:rPr dirty="0" spc="-140"/>
              <a:t> </a:t>
            </a:r>
            <a:r>
              <a:rPr dirty="0" spc="-110"/>
              <a:t>TensorFlow</a:t>
            </a:r>
            <a:r>
              <a:rPr dirty="0" spc="-114"/>
              <a:t> </a:t>
            </a:r>
            <a:r>
              <a:rPr dirty="0" spc="-25"/>
              <a:t>and </a:t>
            </a:r>
            <a:r>
              <a:rPr dirty="0"/>
              <a:t>OpenCV,</a:t>
            </a:r>
            <a:r>
              <a:rPr dirty="0" spc="395"/>
              <a:t> </a:t>
            </a:r>
            <a:r>
              <a:rPr dirty="0"/>
              <a:t>with</a:t>
            </a:r>
            <a:r>
              <a:rPr dirty="0" spc="395"/>
              <a:t> </a:t>
            </a:r>
            <a:r>
              <a:rPr dirty="0"/>
              <a:t>a</a:t>
            </a:r>
            <a:r>
              <a:rPr dirty="0" spc="385"/>
              <a:t> </a:t>
            </a:r>
            <a:r>
              <a:rPr dirty="0"/>
              <a:t>focus</a:t>
            </a:r>
            <a:r>
              <a:rPr dirty="0" spc="385"/>
              <a:t> </a:t>
            </a:r>
            <a:r>
              <a:rPr dirty="0"/>
              <a:t>on</a:t>
            </a:r>
            <a:r>
              <a:rPr dirty="0" spc="385"/>
              <a:t> </a:t>
            </a:r>
            <a:r>
              <a:rPr dirty="0"/>
              <a:t>high</a:t>
            </a:r>
            <a:r>
              <a:rPr dirty="0" spc="395"/>
              <a:t> </a:t>
            </a:r>
            <a:r>
              <a:rPr dirty="0" spc="-35"/>
              <a:t>accuracy,</a:t>
            </a:r>
            <a:r>
              <a:rPr dirty="0" spc="390"/>
              <a:t> </a:t>
            </a:r>
            <a:r>
              <a:rPr dirty="0" spc="-150"/>
              <a:t>low-</a:t>
            </a:r>
            <a:r>
              <a:rPr dirty="0"/>
              <a:t>latency</a:t>
            </a:r>
            <a:r>
              <a:rPr dirty="0" spc="380"/>
              <a:t> </a:t>
            </a:r>
            <a:r>
              <a:rPr dirty="0"/>
              <a:t>processing,</a:t>
            </a:r>
            <a:r>
              <a:rPr dirty="0" spc="390"/>
              <a:t> </a:t>
            </a:r>
            <a:r>
              <a:rPr dirty="0" spc="-25"/>
              <a:t>and </a:t>
            </a:r>
            <a:r>
              <a:rPr dirty="0" spc="-30"/>
              <a:t>versatility</a:t>
            </a:r>
            <a:r>
              <a:rPr dirty="0" spc="385"/>
              <a:t> </a:t>
            </a:r>
            <a:r>
              <a:rPr dirty="0"/>
              <a:t>for</a:t>
            </a:r>
            <a:r>
              <a:rPr dirty="0" spc="380"/>
              <a:t> </a:t>
            </a:r>
            <a:r>
              <a:rPr dirty="0"/>
              <a:t>applications</a:t>
            </a:r>
            <a:r>
              <a:rPr dirty="0" spc="390"/>
              <a:t> </a:t>
            </a:r>
            <a:r>
              <a:rPr dirty="0"/>
              <a:t>like</a:t>
            </a:r>
            <a:r>
              <a:rPr dirty="0" spc="380"/>
              <a:t> </a:t>
            </a:r>
            <a:r>
              <a:rPr dirty="0" spc="-100"/>
              <a:t>human-</a:t>
            </a:r>
            <a:r>
              <a:rPr dirty="0"/>
              <a:t>computer</a:t>
            </a:r>
            <a:r>
              <a:rPr dirty="0" spc="380"/>
              <a:t> </a:t>
            </a:r>
            <a:r>
              <a:rPr dirty="0" spc="-10"/>
              <a:t>interaction</a:t>
            </a:r>
            <a:r>
              <a:rPr dirty="0" spc="380"/>
              <a:t> </a:t>
            </a:r>
            <a:r>
              <a:rPr dirty="0"/>
              <a:t>and</a:t>
            </a:r>
            <a:r>
              <a:rPr dirty="0" spc="385"/>
              <a:t> </a:t>
            </a:r>
            <a:r>
              <a:rPr dirty="0" spc="-20"/>
              <a:t>sign </a:t>
            </a:r>
            <a:r>
              <a:rPr dirty="0" spc="-105"/>
              <a:t>language</a:t>
            </a:r>
            <a:r>
              <a:rPr dirty="0" spc="-345"/>
              <a:t> </a:t>
            </a:r>
            <a:r>
              <a:rPr dirty="0" spc="-105"/>
              <a:t>interpretation.</a:t>
            </a:r>
          </a:p>
          <a:p>
            <a:pPr>
              <a:lnSpc>
                <a:spcPct val="100000"/>
              </a:lnSpc>
              <a:spcBef>
                <a:spcPts val="3935"/>
              </a:spcBef>
            </a:pPr>
          </a:p>
          <a:p>
            <a:pPr marL="12700">
              <a:lnSpc>
                <a:spcPct val="100000"/>
              </a:lnSpc>
            </a:pPr>
            <a:r>
              <a:rPr dirty="0" sz="4800" spc="110" b="1">
                <a:solidFill>
                  <a:srgbClr val="731F7C"/>
                </a:solidFill>
                <a:latin typeface="Times New Roman"/>
                <a:cs typeface="Times New Roman"/>
              </a:rPr>
              <a:t>Scope</a:t>
            </a:r>
            <a:endParaRPr sz="48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18400"/>
              </a:lnSpc>
              <a:spcBef>
                <a:spcPts val="3454"/>
              </a:spcBef>
            </a:pPr>
            <a:r>
              <a:rPr dirty="0"/>
              <a:t>Data</a:t>
            </a:r>
            <a:r>
              <a:rPr dirty="0" spc="-35"/>
              <a:t> </a:t>
            </a:r>
            <a:r>
              <a:rPr dirty="0" spc="-95"/>
              <a:t>preparation,</a:t>
            </a:r>
            <a:r>
              <a:rPr dirty="0" spc="-25"/>
              <a:t> </a:t>
            </a:r>
            <a:r>
              <a:rPr dirty="0"/>
              <a:t>model</a:t>
            </a:r>
            <a:r>
              <a:rPr dirty="0" spc="-30"/>
              <a:t> </a:t>
            </a:r>
            <a:r>
              <a:rPr dirty="0" spc="-100"/>
              <a:t>development,</a:t>
            </a:r>
            <a:r>
              <a:rPr dirty="0" spc="-20"/>
              <a:t> </a:t>
            </a:r>
            <a:r>
              <a:rPr dirty="0"/>
              <a:t>OpenCV</a:t>
            </a:r>
            <a:r>
              <a:rPr dirty="0" spc="-25"/>
              <a:t> </a:t>
            </a:r>
            <a:r>
              <a:rPr dirty="0" spc="-110"/>
              <a:t>integration,</a:t>
            </a:r>
            <a:r>
              <a:rPr dirty="0" spc="-40"/>
              <a:t> </a:t>
            </a:r>
            <a:r>
              <a:rPr dirty="0" spc="-150"/>
              <a:t>user-</a:t>
            </a:r>
            <a:r>
              <a:rPr dirty="0" spc="-85"/>
              <a:t>friendly </a:t>
            </a:r>
            <a:r>
              <a:rPr dirty="0" spc="-110"/>
              <a:t>interface</a:t>
            </a:r>
            <a:r>
              <a:rPr dirty="0" spc="-150"/>
              <a:t> </a:t>
            </a:r>
            <a:r>
              <a:rPr dirty="0" spc="-10"/>
              <a:t>design,</a:t>
            </a:r>
            <a:r>
              <a:rPr dirty="0" spc="-150"/>
              <a:t> </a:t>
            </a:r>
            <a:r>
              <a:rPr dirty="0" spc="-70"/>
              <a:t>performance</a:t>
            </a:r>
            <a:r>
              <a:rPr dirty="0" spc="-145"/>
              <a:t> </a:t>
            </a:r>
            <a:r>
              <a:rPr dirty="0" spc="-100"/>
              <a:t>optimization,</a:t>
            </a:r>
            <a:r>
              <a:rPr dirty="0" spc="-160"/>
              <a:t> </a:t>
            </a:r>
            <a:r>
              <a:rPr dirty="0" spc="-75"/>
              <a:t>testing,</a:t>
            </a:r>
            <a:r>
              <a:rPr dirty="0" spc="-150"/>
              <a:t> </a:t>
            </a:r>
            <a:r>
              <a:rPr dirty="0" spc="-80"/>
              <a:t>documentation,</a:t>
            </a:r>
            <a:r>
              <a:rPr dirty="0" spc="-150"/>
              <a:t> </a:t>
            </a:r>
            <a:r>
              <a:rPr dirty="0" spc="-25"/>
              <a:t>and </a:t>
            </a:r>
            <a:r>
              <a:rPr dirty="0" spc="-155"/>
              <a:t>potential</a:t>
            </a:r>
            <a:r>
              <a:rPr dirty="0" spc="-330"/>
              <a:t> </a:t>
            </a:r>
            <a:r>
              <a:rPr dirty="0" spc="-190"/>
              <a:t>future</a:t>
            </a:r>
            <a:r>
              <a:rPr dirty="0" spc="-355"/>
              <a:t> </a:t>
            </a:r>
            <a:r>
              <a:rPr dirty="0" spc="-60"/>
              <a:t>enhancements.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49522" cy="2555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D13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562" y="6679463"/>
            <a:ext cx="3061487" cy="315791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012691" cy="41010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32821" y="4328540"/>
            <a:ext cx="8019414" cy="197688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1113" y="2362707"/>
            <a:ext cx="6164834" cy="59393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25190" cy="39616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322431" y="6728459"/>
            <a:ext cx="5256530" cy="1940560"/>
            <a:chOff x="11322431" y="6728459"/>
            <a:chExt cx="5256530" cy="194056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2431" y="6728459"/>
              <a:ext cx="2884296" cy="97535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2431" y="7693101"/>
              <a:ext cx="5256021" cy="975664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20914" y="7774644"/>
            <a:ext cx="1167085" cy="251235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28997" y="0"/>
            <a:ext cx="5223804" cy="51435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2767" y="4654293"/>
            <a:ext cx="6267700" cy="5324387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2701798" y="1244853"/>
            <a:ext cx="7436484" cy="1940560"/>
            <a:chOff x="2701798" y="1244853"/>
            <a:chExt cx="7436484" cy="1940560"/>
          </a:xfrm>
        </p:grpSpPr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5862" y="1244853"/>
              <a:ext cx="6161913" cy="97535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182" y="2209545"/>
              <a:ext cx="6207252" cy="97535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1798" y="1314907"/>
              <a:ext cx="1280160" cy="884224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75519" y="6869938"/>
            <a:ext cx="1280159" cy="8839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7121" y="7485062"/>
            <a:ext cx="1260877" cy="280193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2528" y="65531"/>
            <a:ext cx="5536691" cy="5077967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3827779" cy="3212465"/>
            <a:chOff x="0" y="0"/>
            <a:chExt cx="3827779" cy="321246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7492" y="1363980"/>
              <a:ext cx="1280159" cy="88392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857500" cy="3212337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50778" y="5081679"/>
            <a:ext cx="6707181" cy="501657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1322431" y="6728459"/>
            <a:ext cx="5668010" cy="1940560"/>
            <a:chOff x="11322431" y="6728459"/>
            <a:chExt cx="5668010" cy="1940560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22431" y="6728459"/>
              <a:ext cx="5667502" cy="97535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22431" y="7693101"/>
              <a:ext cx="2836290" cy="97566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998086" y="1293317"/>
            <a:ext cx="4370070" cy="1940560"/>
            <a:chOff x="3998086" y="1293317"/>
            <a:chExt cx="4370070" cy="1940560"/>
          </a:xfrm>
        </p:grpSpPr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8086" y="1293317"/>
              <a:ext cx="3717163" cy="97566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8086" y="2258313"/>
              <a:ext cx="4369562" cy="975359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75519" y="6869938"/>
            <a:ext cx="1280159" cy="8839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2551" y="7614616"/>
            <a:ext cx="1775448" cy="267238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99833" y="0"/>
            <a:ext cx="1088166" cy="258350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3827779" cy="3173095"/>
            <a:chOff x="0" y="0"/>
            <a:chExt cx="3827779" cy="317309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7492" y="1363980"/>
              <a:ext cx="1280159" cy="88392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523490" cy="3173029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8769" y="5143500"/>
            <a:ext cx="7146853" cy="483717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53243" y="0"/>
            <a:ext cx="8334756" cy="514350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1322431" y="6728459"/>
            <a:ext cx="4223385" cy="1940560"/>
            <a:chOff x="11322431" y="6728459"/>
            <a:chExt cx="4223385" cy="1940560"/>
          </a:xfrm>
        </p:grpSpPr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22431" y="6728459"/>
              <a:ext cx="3934840" cy="97535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22431" y="7693101"/>
              <a:ext cx="4223131" cy="975664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3998086" y="1293317"/>
            <a:ext cx="5250815" cy="1940560"/>
            <a:chOff x="3998086" y="1293317"/>
            <a:chExt cx="5250815" cy="1940560"/>
          </a:xfrm>
        </p:grpSpPr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8086" y="1293317"/>
              <a:ext cx="5250561" cy="97566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98086" y="2258313"/>
              <a:ext cx="5111876" cy="975359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75519" y="6869938"/>
            <a:ext cx="1280159" cy="8839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072" y="972959"/>
            <a:ext cx="8089722" cy="820065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144889" y="1283842"/>
            <a:ext cx="5412105" cy="2131060"/>
            <a:chOff x="9144889" y="1283842"/>
            <a:chExt cx="5412105" cy="213106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889" y="1283842"/>
              <a:ext cx="5411978" cy="10774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889" y="2336622"/>
              <a:ext cx="4002024" cy="107777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9104121" y="4435602"/>
            <a:ext cx="7766050" cy="37598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35280" algn="l"/>
              </a:tabLst>
            </a:pPr>
            <a:r>
              <a:rPr dirty="0" sz="3000" spc="-105">
                <a:latin typeface="Trebuchet MS"/>
                <a:cs typeface="Trebuchet MS"/>
              </a:rPr>
              <a:t>High-</a:t>
            </a:r>
            <a:r>
              <a:rPr dirty="0" sz="3000" spc="-114">
                <a:latin typeface="Trebuchet MS"/>
                <a:cs typeface="Trebuchet MS"/>
              </a:rPr>
              <a:t>resolution</a:t>
            </a:r>
            <a:r>
              <a:rPr dirty="0" sz="3000" spc="-370">
                <a:latin typeface="Trebuchet MS"/>
                <a:cs typeface="Trebuchet MS"/>
              </a:rPr>
              <a:t> </a:t>
            </a:r>
            <a:r>
              <a:rPr dirty="0" sz="3000" spc="-135">
                <a:latin typeface="Trebuchet MS"/>
                <a:cs typeface="Trebuchet MS"/>
              </a:rPr>
              <a:t>camera</a:t>
            </a:r>
            <a:r>
              <a:rPr dirty="0" sz="3000" spc="-325">
                <a:latin typeface="Trebuchet MS"/>
                <a:cs typeface="Trebuchet MS"/>
              </a:rPr>
              <a:t> </a:t>
            </a:r>
            <a:r>
              <a:rPr dirty="0" sz="3000" spc="-165">
                <a:latin typeface="Trebuchet MS"/>
                <a:cs typeface="Trebuchet MS"/>
              </a:rPr>
              <a:t>(webcam,</a:t>
            </a:r>
            <a:r>
              <a:rPr dirty="0" sz="3000" spc="-340">
                <a:latin typeface="Trebuchet MS"/>
                <a:cs typeface="Trebuchet MS"/>
              </a:rPr>
              <a:t> </a:t>
            </a:r>
            <a:r>
              <a:rPr dirty="0" sz="3000" spc="-95">
                <a:latin typeface="Trebuchet MS"/>
                <a:cs typeface="Trebuchet MS"/>
              </a:rPr>
              <a:t>smartphone).</a:t>
            </a:r>
            <a:endParaRPr sz="3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dirty="0" sz="3000" spc="-95">
                <a:latin typeface="Trebuchet MS"/>
                <a:cs typeface="Trebuchet MS"/>
              </a:rPr>
              <a:t>GPU</a:t>
            </a:r>
            <a:r>
              <a:rPr dirty="0" sz="3000" spc="-350">
                <a:latin typeface="Trebuchet MS"/>
                <a:cs typeface="Trebuchet MS"/>
              </a:rPr>
              <a:t> </a:t>
            </a:r>
            <a:r>
              <a:rPr dirty="0" sz="3000" spc="-150">
                <a:latin typeface="Trebuchet MS"/>
                <a:cs typeface="Trebuchet MS"/>
              </a:rPr>
              <a:t>(optional,</a:t>
            </a:r>
            <a:r>
              <a:rPr dirty="0" sz="3000" spc="-375">
                <a:latin typeface="Trebuchet MS"/>
                <a:cs typeface="Trebuchet MS"/>
              </a:rPr>
              <a:t> </a:t>
            </a:r>
            <a:r>
              <a:rPr dirty="0" sz="3000" spc="-165">
                <a:latin typeface="Trebuchet MS"/>
                <a:cs typeface="Trebuchet MS"/>
              </a:rPr>
              <a:t>for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165">
                <a:latin typeface="Trebuchet MS"/>
                <a:cs typeface="Trebuchet MS"/>
              </a:rPr>
              <a:t>accelerated</a:t>
            </a:r>
            <a:r>
              <a:rPr dirty="0" sz="3000" spc="-350">
                <a:latin typeface="Trebuchet MS"/>
                <a:cs typeface="Trebuchet MS"/>
              </a:rPr>
              <a:t> </a:t>
            </a:r>
            <a:r>
              <a:rPr dirty="0" sz="3000" spc="-25">
                <a:latin typeface="Trebuchet MS"/>
                <a:cs typeface="Trebuchet MS"/>
              </a:rPr>
              <a:t>processing).</a:t>
            </a:r>
            <a:endParaRPr sz="3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dirty="0" sz="3000" spc="-135">
                <a:latin typeface="Trebuchet MS"/>
                <a:cs typeface="Trebuchet MS"/>
              </a:rPr>
              <a:t>Powerful</a:t>
            </a:r>
            <a:r>
              <a:rPr dirty="0" sz="3000" spc="-380">
                <a:latin typeface="Trebuchet MS"/>
                <a:cs typeface="Trebuchet MS"/>
              </a:rPr>
              <a:t> </a:t>
            </a:r>
            <a:r>
              <a:rPr dirty="0" sz="3000" spc="-75">
                <a:latin typeface="Trebuchet MS"/>
                <a:cs typeface="Trebuchet MS"/>
              </a:rPr>
              <a:t>CPU</a:t>
            </a:r>
            <a:r>
              <a:rPr dirty="0" sz="3000" spc="-330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and</a:t>
            </a:r>
            <a:r>
              <a:rPr dirty="0" sz="3000" spc="-360">
                <a:latin typeface="Trebuchet MS"/>
                <a:cs typeface="Trebuchet MS"/>
              </a:rPr>
              <a:t> </a:t>
            </a:r>
            <a:r>
              <a:rPr dirty="0" sz="3000" spc="-114">
                <a:latin typeface="Trebuchet MS"/>
                <a:cs typeface="Trebuchet MS"/>
              </a:rPr>
              <a:t>ample</a:t>
            </a:r>
            <a:r>
              <a:rPr dirty="0" sz="3000" spc="-370">
                <a:latin typeface="Trebuchet MS"/>
                <a:cs typeface="Trebuchet MS"/>
              </a:rPr>
              <a:t> </a:t>
            </a:r>
            <a:r>
              <a:rPr dirty="0" sz="3000" spc="-100">
                <a:latin typeface="Trebuchet MS"/>
                <a:cs typeface="Trebuchet MS"/>
              </a:rPr>
              <a:t>RAM</a:t>
            </a:r>
            <a:r>
              <a:rPr dirty="0" sz="3000" spc="-350">
                <a:latin typeface="Trebuchet MS"/>
                <a:cs typeface="Trebuchet MS"/>
              </a:rPr>
              <a:t> </a:t>
            </a:r>
            <a:r>
              <a:rPr dirty="0" sz="3000" spc="-25">
                <a:latin typeface="Trebuchet MS"/>
                <a:cs typeface="Trebuchet MS"/>
              </a:rPr>
              <a:t>(8GB+).</a:t>
            </a:r>
            <a:endParaRPr sz="3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dirty="0" sz="3000" spc="-125">
                <a:latin typeface="Trebuchet MS"/>
                <a:cs typeface="Trebuchet MS"/>
              </a:rPr>
              <a:t>Operating</a:t>
            </a:r>
            <a:r>
              <a:rPr dirty="0" sz="3000" spc="-340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system</a:t>
            </a:r>
            <a:r>
              <a:rPr dirty="0" sz="3000" spc="-330">
                <a:latin typeface="Trebuchet MS"/>
                <a:cs typeface="Trebuchet MS"/>
              </a:rPr>
              <a:t> </a:t>
            </a:r>
            <a:r>
              <a:rPr dirty="0" sz="3000" spc="-35">
                <a:latin typeface="Trebuchet MS"/>
                <a:cs typeface="Trebuchet MS"/>
              </a:rPr>
              <a:t>(Ubuntu).</a:t>
            </a:r>
            <a:endParaRPr sz="3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dirty="0" sz="3000" spc="-85">
                <a:latin typeface="Trebuchet MS"/>
                <a:cs typeface="Trebuchet MS"/>
              </a:rPr>
              <a:t>Python</a:t>
            </a:r>
            <a:r>
              <a:rPr dirty="0" sz="3000" spc="-360">
                <a:latin typeface="Trebuchet MS"/>
                <a:cs typeface="Trebuchet MS"/>
              </a:rPr>
              <a:t> </a:t>
            </a:r>
            <a:r>
              <a:rPr dirty="0" sz="3000" spc="-145">
                <a:latin typeface="Trebuchet MS"/>
                <a:cs typeface="Trebuchet MS"/>
              </a:rPr>
              <a:t>with</a:t>
            </a:r>
            <a:r>
              <a:rPr dirty="0" sz="3000" spc="-355">
                <a:latin typeface="Trebuchet MS"/>
                <a:cs typeface="Trebuchet MS"/>
              </a:rPr>
              <a:t> </a:t>
            </a:r>
            <a:r>
              <a:rPr dirty="0" sz="3000" spc="-110">
                <a:latin typeface="Trebuchet MS"/>
                <a:cs typeface="Trebuchet MS"/>
              </a:rPr>
              <a:t>TensorFlow</a:t>
            </a:r>
            <a:r>
              <a:rPr dirty="0" sz="3000" spc="-355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and</a:t>
            </a:r>
            <a:r>
              <a:rPr dirty="0" sz="3000" spc="-355">
                <a:latin typeface="Trebuchet MS"/>
                <a:cs typeface="Trebuchet MS"/>
              </a:rPr>
              <a:t> </a:t>
            </a:r>
            <a:r>
              <a:rPr dirty="0" sz="3000" spc="-10">
                <a:latin typeface="Trebuchet MS"/>
                <a:cs typeface="Trebuchet MS"/>
              </a:rPr>
              <a:t>OpenCV.</a:t>
            </a:r>
            <a:endParaRPr sz="3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dirty="0" sz="3000" spc="-105">
                <a:latin typeface="Trebuchet MS"/>
                <a:cs typeface="Trebuchet MS"/>
              </a:rPr>
              <a:t>CUDA</a:t>
            </a:r>
            <a:r>
              <a:rPr dirty="0" sz="3000" spc="-340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and</a:t>
            </a:r>
            <a:r>
              <a:rPr dirty="0" sz="3000" spc="-360">
                <a:latin typeface="Trebuchet MS"/>
                <a:cs typeface="Trebuchet MS"/>
              </a:rPr>
              <a:t> </a:t>
            </a:r>
            <a:r>
              <a:rPr dirty="0" sz="3000" spc="-55">
                <a:latin typeface="Trebuchet MS"/>
                <a:cs typeface="Trebuchet MS"/>
              </a:rPr>
              <a:t>cuDNN</a:t>
            </a:r>
            <a:r>
              <a:rPr dirty="0" sz="3000" spc="-345">
                <a:latin typeface="Trebuchet MS"/>
                <a:cs typeface="Trebuchet MS"/>
              </a:rPr>
              <a:t> </a:t>
            </a:r>
            <a:r>
              <a:rPr dirty="0" sz="3000" spc="-135">
                <a:latin typeface="Trebuchet MS"/>
                <a:cs typeface="Trebuchet MS"/>
              </a:rPr>
              <a:t>(NVIDIA</a:t>
            </a:r>
            <a:r>
              <a:rPr dirty="0" sz="3000" spc="-345">
                <a:latin typeface="Trebuchet MS"/>
                <a:cs typeface="Trebuchet MS"/>
              </a:rPr>
              <a:t> </a:t>
            </a:r>
            <a:r>
              <a:rPr dirty="0" sz="3000" spc="-95">
                <a:latin typeface="Trebuchet MS"/>
                <a:cs typeface="Trebuchet MS"/>
              </a:rPr>
              <a:t>GPU</a:t>
            </a:r>
            <a:r>
              <a:rPr dirty="0" sz="3000" spc="-355">
                <a:latin typeface="Trebuchet MS"/>
                <a:cs typeface="Trebuchet MS"/>
              </a:rPr>
              <a:t> </a:t>
            </a:r>
            <a:r>
              <a:rPr dirty="0" sz="3000" spc="-90">
                <a:latin typeface="Trebuchet MS"/>
                <a:cs typeface="Trebuchet MS"/>
              </a:rPr>
              <a:t>acceleration).</a:t>
            </a:r>
            <a:endParaRPr sz="3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dirty="0" sz="3000" spc="-70">
                <a:latin typeface="Trebuchet MS"/>
                <a:cs typeface="Trebuchet MS"/>
              </a:rPr>
              <a:t>IDE</a:t>
            </a:r>
            <a:r>
              <a:rPr dirty="0" sz="3000" spc="-325">
                <a:latin typeface="Trebuchet MS"/>
                <a:cs typeface="Trebuchet MS"/>
              </a:rPr>
              <a:t> </a:t>
            </a:r>
            <a:r>
              <a:rPr dirty="0" sz="3000" spc="-150">
                <a:latin typeface="Trebuchet MS"/>
                <a:cs typeface="Trebuchet MS"/>
              </a:rPr>
              <a:t>(PyCharm,</a:t>
            </a:r>
            <a:r>
              <a:rPr dirty="0" sz="3000" spc="-340">
                <a:latin typeface="Trebuchet MS"/>
                <a:cs typeface="Trebuchet MS"/>
              </a:rPr>
              <a:t> </a:t>
            </a:r>
            <a:r>
              <a:rPr dirty="0" sz="3000" spc="-130">
                <a:latin typeface="Trebuchet MS"/>
                <a:cs typeface="Trebuchet MS"/>
              </a:rPr>
              <a:t>Visual</a:t>
            </a:r>
            <a:r>
              <a:rPr dirty="0" sz="3000" spc="-355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Studio</a:t>
            </a:r>
            <a:r>
              <a:rPr dirty="0" sz="3000" spc="-350">
                <a:latin typeface="Trebuchet MS"/>
                <a:cs typeface="Trebuchet MS"/>
              </a:rPr>
              <a:t> </a:t>
            </a:r>
            <a:r>
              <a:rPr dirty="0" sz="3000" spc="-10">
                <a:latin typeface="Trebuchet MS"/>
                <a:cs typeface="Trebuchet MS"/>
              </a:rPr>
              <a:t>Code).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8927" y="0"/>
            <a:ext cx="3001899" cy="159321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41610" y="0"/>
            <a:ext cx="8446389" cy="456107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88048" y="6961251"/>
            <a:ext cx="6782435" cy="33257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91557"/>
            <a:ext cx="2859049" cy="35954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73287" y="0"/>
            <a:ext cx="1714712" cy="428687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1572" y="2510027"/>
            <a:ext cx="13546835" cy="674827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1021410"/>
            <a:ext cx="6903466" cy="10777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2024-05-11T06:00:37Z</dcterms:created>
  <dcterms:modified xsi:type="dcterms:W3CDTF">2024-05-11T06:00:37Z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2024-05-11T00:00:00Z</vt:filetime>
  </property>
  <property fmtid="{D5CDD505-2E9C-101B-9397-08002B2CF9AE}" pid="3" name="Producer">
    <vt:lpwstr>3-Heights(TM) PDF Security Shell 4.8.25.2 (http://www.pdf-tools.com)</vt:lpwstr>
  </property>
</Properties>
</file>